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aleway SemiBold"/>
      <p:regular r:id="rId18"/>
      <p:bold r:id="rId19"/>
      <p:italic r:id="rId20"/>
      <p:boldItalic r:id="rId21"/>
    </p:embeddedFont>
    <p:embeddedFont>
      <p:font typeface="Raleway"/>
      <p:regular r:id="rId22"/>
      <p:bold r:id="rId23"/>
      <p:italic r:id="rId24"/>
      <p:boldItalic r:id="rId25"/>
    </p:embeddedFont>
    <p:embeddedFont>
      <p:font typeface="Barlow Light"/>
      <p:regular r:id="rId26"/>
      <p:bold r:id="rId27"/>
      <p:italic r:id="rId28"/>
      <p:boldItalic r:id="rId29"/>
    </p:embeddedFont>
    <p:embeddedFont>
      <p:font typeface="Barlow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SemiBold-italic.fntdata"/><Relationship Id="rId22" Type="http://schemas.openxmlformats.org/officeDocument/2006/relationships/font" Target="fonts/Raleway-regular.fntdata"/><Relationship Id="rId21" Type="http://schemas.openxmlformats.org/officeDocument/2006/relationships/font" Target="fonts/RalewaySemiBold-boldItalic.fntdata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BarlowLight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BarlowLight-italic.fntdata"/><Relationship Id="rId27" Type="http://schemas.openxmlformats.org/officeDocument/2006/relationships/font" Target="fonts/Barlow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BarlowLigh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Barlow-bold.fntdata"/><Relationship Id="rId30" Type="http://schemas.openxmlformats.org/officeDocument/2006/relationships/font" Target="fonts/Barlow-regular.fntdata"/><Relationship Id="rId11" Type="http://schemas.openxmlformats.org/officeDocument/2006/relationships/slide" Target="slides/slide6.xml"/><Relationship Id="rId33" Type="http://schemas.openxmlformats.org/officeDocument/2006/relationships/font" Target="fonts/Barlow-boldItalic.fntdata"/><Relationship Id="rId10" Type="http://schemas.openxmlformats.org/officeDocument/2006/relationships/slide" Target="slides/slide5.xml"/><Relationship Id="rId32" Type="http://schemas.openxmlformats.org/officeDocument/2006/relationships/font" Target="fonts/Barlow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SemiBold-bold.fntdata"/><Relationship Id="rId18" Type="http://schemas.openxmlformats.org/officeDocument/2006/relationships/font" Target="fonts/RalewaySemiBol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1d0089299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1d0089299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285e80e6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3285e80e6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d0089299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1d0089299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f415eee3a3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f415eee3a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f415eee3a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f415eee3a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415eee3a3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f415eee3a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3285e80e6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3285e80e6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3285e80e6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3285e80e6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3285e80e6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3285e80e6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3285e80e6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3285e80e6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d008929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1d008929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1" name="Google Shape;61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indent="-431800" lvl="1" marL="914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indent="-431800" lvl="2" marL="1371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indent="-431800" lvl="3" marL="1828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indent="-431800" lvl="4" marL="22860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indent="-431800" lvl="5" marL="2743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indent="-431800" lvl="6" marL="3200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indent="-431800" lvl="7" marL="3657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indent="-431800" lvl="8" marL="4114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6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b="1" sz="8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indent="-342900" lvl="2" marL="1371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indent="-355600" lvl="3" marL="18288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indent="-355600" lvl="4" marL="22860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indent="-355600" lvl="5" marL="27432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indent="-355600" lvl="6" marL="32004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indent="-355600" lvl="7" marL="3657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indent="-355600" lvl="8" marL="41148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indent="-342900" lvl="3" marL="18288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indent="-342900" lvl="4" marL="22860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indent="-342900" lvl="5" marL="27432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indent="-342900" lvl="6" marL="3200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indent="-342900" lvl="7" marL="3657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indent="-342900" lvl="8" marL="41148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/>
        </p:txBody>
      </p:sp>
      <p:sp>
        <p:nvSpPr>
          <p:cNvPr id="33" name="Google Shape;33;p6"/>
          <p:cNvSpPr txBox="1"/>
          <p:nvPr>
            <p:ph idx="2" type="body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indent="-342900" lvl="3" marL="18288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indent="-342900" lvl="4" marL="22860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indent="-342900" lvl="5" marL="27432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indent="-342900" lvl="6" marL="3200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indent="-342900" lvl="7" marL="3657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indent="-342900" lvl="8" marL="41148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40" name="Google Shape;40;p7"/>
          <p:cNvSpPr txBox="1"/>
          <p:nvPr>
            <p:ph idx="2" type="body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41" name="Google Shape;41;p7"/>
          <p:cNvSpPr txBox="1"/>
          <p:nvPr>
            <p:ph idx="3" type="body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8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9"/>
          <p:cNvSpPr/>
          <p:nvPr/>
        </p:nvSpPr>
        <p:spPr>
          <a:xfrm rot="5400000">
            <a:off x="-100350" y="4448760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42900" lvl="1" marL="9144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42900" lvl="2" marL="1371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55600" lvl="3" marL="18288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355600" lvl="4" marL="228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355600" lvl="5" marL="27432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355600" lvl="6" marL="32004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355600" lvl="7" marL="3657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355600" lvl="8" marL="41148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Engineering HW</a:t>
            </a:r>
            <a:r>
              <a:rPr lang="en"/>
              <a:t>1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Question 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/>
        </p:nvSpPr>
        <p:spPr>
          <a:xfrm>
            <a:off x="681675" y="150450"/>
            <a:ext cx="7337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Barlow"/>
                <a:ea typeface="Barlow"/>
                <a:cs typeface="Barlow"/>
                <a:sym typeface="Barlow"/>
              </a:rPr>
              <a:t>Set the airflow to active</a:t>
            </a:r>
            <a:endParaRPr b="1" sz="17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275" y="737675"/>
            <a:ext cx="8151572" cy="391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/>
        </p:nvSpPr>
        <p:spPr>
          <a:xfrm>
            <a:off x="681675" y="150450"/>
            <a:ext cx="7337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Barlow"/>
                <a:ea typeface="Barlow"/>
                <a:cs typeface="Barlow"/>
                <a:sym typeface="Barlow"/>
              </a:rPr>
              <a:t>From </a:t>
            </a:r>
            <a:r>
              <a:rPr b="1" lang="en" sz="1700">
                <a:latin typeface="Barlow"/>
                <a:ea typeface="Barlow"/>
                <a:cs typeface="Barlow"/>
                <a:sym typeface="Barlow"/>
              </a:rPr>
              <a:t>graph</a:t>
            </a:r>
            <a:r>
              <a:rPr b="1" lang="en" sz="1700">
                <a:latin typeface="Barlow"/>
                <a:ea typeface="Barlow"/>
                <a:cs typeface="Barlow"/>
                <a:sym typeface="Barlow"/>
              </a:rPr>
              <a:t> view</a:t>
            </a:r>
            <a:r>
              <a:rPr b="1" lang="en" sz="1700">
                <a:latin typeface="Barlow"/>
                <a:ea typeface="Barlow"/>
                <a:cs typeface="Barlow"/>
                <a:sym typeface="Barlow"/>
              </a:rPr>
              <a:t> you can run the flow</a:t>
            </a:r>
            <a:endParaRPr b="1" sz="17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900" y="898575"/>
            <a:ext cx="8016476" cy="391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/>
        </p:nvSpPr>
        <p:spPr>
          <a:xfrm>
            <a:off x="433800" y="666175"/>
            <a:ext cx="808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The airflow has worked successfully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33" name="Google Shape;133;p24"/>
          <p:cNvPicPr preferRelativeResize="0"/>
          <p:nvPr/>
        </p:nvPicPr>
        <p:blipFill rotWithShape="1">
          <a:blip r:embed="rId3">
            <a:alphaModFix/>
          </a:blip>
          <a:srcRect b="14266" l="10252" r="5430" t="14259"/>
          <a:stretch/>
        </p:blipFill>
        <p:spPr>
          <a:xfrm>
            <a:off x="0" y="1525775"/>
            <a:ext cx="9144003" cy="318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Steps 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57200" y="1254900"/>
            <a:ext cx="7350900" cy="3470400"/>
          </a:xfrm>
          <a:prstGeom prst="rect">
            <a:avLst/>
          </a:prstGeom>
          <a:solidFill>
            <a:srgbClr val="1E1E1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1- mkdir dags data logs plugins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2- init airflow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docker-compose up -d airflow-init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3-get the docker compose up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docker-compose up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5- sql to container then excute the sql qurey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docker cp ./sql.sql postgres:/file.sql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docker cp ./loan_data_set.csv postgres:/file.csv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docker exec -u postgres postgres psql postgres postgres -f /file.sql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docker exec airflow_web mkdir -p /home/airflow/data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6- go to file dags that contain "dag.py" and run it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7- you can now access Airflow on "localhost:8080"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then you will have "DataEngineeringHW1_Q2" DAG , run it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8- you will find the json file in the data file, you can also access the mongo-express on port 8081 to see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json file pushed to mongo</a:t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/>
        </p:nvSpPr>
        <p:spPr>
          <a:xfrm>
            <a:off x="914050" y="557725"/>
            <a:ext cx="733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RUN THE DOCKER COMPOSE UP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250" y="957925"/>
            <a:ext cx="8352973" cy="388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/>
        </p:nvSpPr>
        <p:spPr>
          <a:xfrm>
            <a:off x="792025" y="325350"/>
            <a:ext cx="733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OPEN DOCKER and open </a:t>
            </a:r>
            <a:r>
              <a:rPr b="1" lang="en">
                <a:latin typeface="Barlow"/>
                <a:ea typeface="Barlow"/>
                <a:cs typeface="Barlow"/>
                <a:sym typeface="Barlow"/>
              </a:rPr>
              <a:t>web browsers</a:t>
            </a:r>
            <a:r>
              <a:rPr b="1" lang="en">
                <a:latin typeface="Barlow"/>
                <a:ea typeface="Barlow"/>
                <a:cs typeface="Barlow"/>
                <a:sym typeface="Barlow"/>
              </a:rPr>
              <a:t>  from there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825" y="877950"/>
            <a:ext cx="8211000" cy="411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457200" y="109850"/>
            <a:ext cx="84354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Prepare data using Faker and Save it to CSV File,inside the </a:t>
            </a:r>
            <a:r>
              <a:rPr b="1" lang="en" sz="23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container</a:t>
            </a:r>
            <a:endParaRPr b="1" sz="23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075" y="1282975"/>
            <a:ext cx="7609324" cy="375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 rotWithShape="1">
          <a:blip r:embed="rId3">
            <a:alphaModFix/>
          </a:blip>
          <a:srcRect b="-12999" l="0" r="-3348" t="16706"/>
          <a:stretch/>
        </p:blipFill>
        <p:spPr>
          <a:xfrm>
            <a:off x="787600" y="542225"/>
            <a:ext cx="7671301" cy="4601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/>
        </p:nvSpPr>
        <p:spPr>
          <a:xfrm>
            <a:off x="759150" y="216900"/>
            <a:ext cx="711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4292F"/>
                </a:solidFill>
                <a:highlight>
                  <a:srgbClr val="FFFFFF"/>
                </a:highlight>
              </a:rPr>
              <a:t>Pushing the data Into the postgres DB &amp; verify by reading it</a:t>
            </a:r>
            <a:endParaRPr b="1"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275" y="666175"/>
            <a:ext cx="8195502" cy="421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/>
        </p:nvSpPr>
        <p:spPr>
          <a:xfrm>
            <a:off x="759125" y="232400"/>
            <a:ext cx="72507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1" lang="en" sz="1700">
                <a:solidFill>
                  <a:srgbClr val="24292F"/>
                </a:solidFill>
                <a:highlight>
                  <a:srgbClr val="FFFFFF"/>
                </a:highlight>
              </a:rPr>
              <a:t>Make the Dag file and </a:t>
            </a:r>
            <a:r>
              <a:rPr b="1" lang="en" sz="1700">
                <a:solidFill>
                  <a:srgbClr val="24292F"/>
                </a:solidFill>
                <a:highlight>
                  <a:srgbClr val="FFFFFF"/>
                </a:highlight>
              </a:rPr>
              <a:t>Upload it inside the dags directory in airflow </a:t>
            </a:r>
            <a:r>
              <a:rPr b="1" lang="en" sz="1700">
                <a:solidFill>
                  <a:srgbClr val="24292F"/>
                </a:solidFill>
                <a:highlight>
                  <a:srgbClr val="FFFFFF"/>
                </a:highlight>
              </a:rPr>
              <a:t>container</a:t>
            </a:r>
            <a:endParaRPr b="1" sz="1700">
              <a:solidFill>
                <a:srgbClr val="24292F"/>
              </a:solidFill>
              <a:highlight>
                <a:srgbClr val="FFFFFF"/>
              </a:highlight>
            </a:endParaRPr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300" y="1005800"/>
            <a:ext cx="8272973" cy="383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/>
        </p:nvSpPr>
        <p:spPr>
          <a:xfrm>
            <a:off x="903450" y="157525"/>
            <a:ext cx="733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Sign in into the airflow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825" y="710125"/>
            <a:ext cx="8619776" cy="386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